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72" r:id="rId2"/>
    <p:sldId id="318" r:id="rId3"/>
    <p:sldId id="319" r:id="rId4"/>
    <p:sldId id="321" r:id="rId5"/>
    <p:sldId id="320" r:id="rId6"/>
    <p:sldId id="322" r:id="rId7"/>
    <p:sldId id="323" r:id="rId8"/>
    <p:sldId id="324" r:id="rId9"/>
    <p:sldId id="317" r:id="rId10"/>
  </p:sldIdLst>
  <p:sldSz cx="9144000" cy="6858000" type="screen4x3"/>
  <p:notesSz cx="7010400" cy="9296400"/>
  <p:embeddedFontLst>
    <p:embeddedFont>
      <p:font typeface="Open Sans"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6C1"/>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autoAdjust="0"/>
    <p:restoredTop sz="94639" autoAdjust="0"/>
  </p:normalViewPr>
  <p:slideViewPr>
    <p:cSldViewPr showGuides="1">
      <p:cViewPr varScale="1">
        <p:scale>
          <a:sx n="86" d="100"/>
          <a:sy n="86" d="100"/>
        </p:scale>
        <p:origin x="1003"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C02CFBE-0BD5-4977-833F-F8983272732E}" type="datetimeFigureOut">
              <a:rPr lang="en-US" smtClean="0"/>
              <a:t>5/26/2016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AAE8C77-9482-4C57-A967-DB03050415FB}" type="slidenum">
              <a:rPr lang="en-US" smtClean="0"/>
              <a:t>‹#›</a:t>
            </a:fld>
            <a:endParaRPr lang="en-US"/>
          </a:p>
        </p:txBody>
      </p:sp>
    </p:spTree>
    <p:extLst>
      <p:ext uri="{BB962C8B-B14F-4D97-AF65-F5344CB8AC3E}">
        <p14:creationId xmlns:p14="http://schemas.microsoft.com/office/powerpoint/2010/main" val="39360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E58F50-F84F-4E3D-88C2-799479E54A2B}" type="datetimeFigureOut">
              <a:rPr lang="en-US" smtClean="0"/>
              <a:t>5/26/2016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94D5C-88EE-4690-975C-6D8C8708AE7F}" type="slidenum">
              <a:rPr lang="en-US" smtClean="0"/>
              <a:t>‹#›</a:t>
            </a:fld>
            <a:endParaRPr lang="en-US"/>
          </a:p>
        </p:txBody>
      </p:sp>
    </p:spTree>
    <p:extLst>
      <p:ext uri="{BB962C8B-B14F-4D97-AF65-F5344CB8AC3E}">
        <p14:creationId xmlns:p14="http://schemas.microsoft.com/office/powerpoint/2010/main" val="427019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264668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54010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326081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339912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79981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306886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169458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187623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82057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223114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D00641-2500-43AC-8138-4E630FA93944}" type="datetimeFigureOut">
              <a:rPr lang="en-US" smtClean="0"/>
              <a:t>5/26/2016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592FD9-6544-47D4-BAA4-2BBE1BF82175}" type="slidenum">
              <a:rPr lang="en-US" smtClean="0"/>
              <a:t>‹#›</a:t>
            </a:fld>
            <a:endParaRPr lang="en-US"/>
          </a:p>
        </p:txBody>
      </p:sp>
    </p:spTree>
    <p:extLst>
      <p:ext uri="{BB962C8B-B14F-4D97-AF65-F5344CB8AC3E}">
        <p14:creationId xmlns:p14="http://schemas.microsoft.com/office/powerpoint/2010/main" val="321675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Rectangle 6"/>
          <p:cNvSpPr/>
          <p:nvPr userDrawn="1"/>
        </p:nvSpPr>
        <p:spPr>
          <a:xfrm>
            <a:off x="0" y="0"/>
            <a:ext cx="9144000" cy="381000"/>
          </a:xfrm>
          <a:prstGeom prst="rect">
            <a:avLst/>
          </a:prstGeom>
          <a:solidFill>
            <a:srgbClr val="72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800" y="266376"/>
            <a:ext cx="8458200" cy="267024"/>
          </a:xfrm>
          <a:prstGeom prst="rect">
            <a:avLst/>
          </a:prstGeom>
          <a:solidFill>
            <a:srgbClr val="F9B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42576"/>
            <a:ext cx="2286000" cy="114623"/>
          </a:xfrm>
          <a:prstGeom prst="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324600"/>
            <a:ext cx="9144000" cy="533400"/>
          </a:xfrm>
          <a:prstGeom prst="rect">
            <a:avLst/>
          </a:prstGeom>
          <a:solidFill>
            <a:srgbClr val="F9B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2782137" y="6422023"/>
            <a:ext cx="3579725" cy="338554"/>
          </a:xfrm>
          <a:prstGeom prst="rect">
            <a:avLst/>
          </a:prstGeom>
          <a:noFill/>
        </p:spPr>
        <p:txBody>
          <a:bodyPr wrap="square" rtlCol="0">
            <a:spAutoFit/>
          </a:bodyPr>
          <a:lstStyle/>
          <a:p>
            <a:r>
              <a:rPr lang="en-US" sz="1600" spc="300" dirty="0" smtClean="0">
                <a:effectLst/>
                <a:latin typeface="Open Sans" panose="020B0606030504020204" pitchFamily="34" charset="0"/>
                <a:ea typeface="Open Sans" panose="020B0606030504020204" pitchFamily="34" charset="0"/>
                <a:cs typeface="Open Sans" panose="020B0606030504020204" pitchFamily="34" charset="0"/>
              </a:rPr>
              <a:t>www.NonprofitOregon.org</a:t>
            </a:r>
            <a:endParaRPr lang="en-US" sz="1600" spc="3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648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onprofitoregon.org/" TargetMode="External"/><Relationship Id="rId2" Type="http://schemas.openxmlformats.org/officeDocument/2006/relationships/hyperlink" Target="mailto:cjones@nonprofitoregon.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3160" y="3048000"/>
            <a:ext cx="7302641" cy="2400657"/>
          </a:xfrm>
          <a:prstGeom prst="rect">
            <a:avLst/>
          </a:prstGeom>
        </p:spPr>
        <p:txBody>
          <a:bodyPr wrap="square">
            <a:spAutoFit/>
          </a:bodyPr>
          <a:lstStyle/>
          <a:p>
            <a:pPr algn="ctr"/>
            <a:r>
              <a:rPr lang="en-US" sz="2500" b="1" dirty="0" smtClean="0">
                <a:latin typeface="Open Sans" panose="020B0604020202020204" charset="0"/>
                <a:ea typeface="Open Sans" panose="020B0604020202020204" charset="0"/>
                <a:cs typeface="Open Sans" panose="020B0604020202020204" charset="0"/>
              </a:rPr>
              <a:t>Welcome!</a:t>
            </a:r>
          </a:p>
          <a:p>
            <a:endParaRPr lang="en-US" sz="2500" b="1" dirty="0">
              <a:latin typeface="Open Sans" panose="020B0604020202020204" charset="0"/>
              <a:ea typeface="Open Sans" panose="020B0604020202020204" charset="0"/>
              <a:cs typeface="Open Sans" panose="020B0604020202020204" charset="0"/>
            </a:endParaRPr>
          </a:p>
          <a:p>
            <a:r>
              <a:rPr lang="en-US" sz="2500" b="1" dirty="0" smtClean="0">
                <a:latin typeface="Open Sans" panose="020B0604020202020204" charset="0"/>
                <a:ea typeface="Open Sans" panose="020B0604020202020204" charset="0"/>
                <a:cs typeface="Open Sans" panose="020B0604020202020204" charset="0"/>
              </a:rPr>
              <a:t>MISSION: </a:t>
            </a:r>
            <a:r>
              <a:rPr lang="en-US" sz="2500" dirty="0">
                <a:latin typeface="Open Sans" panose="020B0604020202020204" charset="0"/>
                <a:ea typeface="Open Sans" panose="020B0604020202020204" charset="0"/>
                <a:cs typeface="Open Sans" panose="020B0604020202020204" charset="0"/>
              </a:rPr>
              <a:t>The Nonprofit Association of Oregon’s mission is to strengthen the collective voice, leadership, and capacity of nonprofits to enrich the lives of all Oregonians. </a:t>
            </a:r>
            <a:endParaRPr lang="en-US" sz="2500" b="1" dirty="0">
              <a:latin typeface="Open Sans" panose="020B0604020202020204" charset="0"/>
              <a:ea typeface="Open Sans" panose="020B0604020202020204" charset="0"/>
              <a:cs typeface="Open Sans" panose="020B060402020202020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685800"/>
            <a:ext cx="4191000" cy="2095500"/>
          </a:xfrm>
          <a:prstGeom prst="rect">
            <a:avLst/>
          </a:prstGeom>
        </p:spPr>
      </p:pic>
      <p:sp>
        <p:nvSpPr>
          <p:cNvPr id="11" name="Subtitle 2"/>
          <p:cNvSpPr txBox="1">
            <a:spLocks/>
          </p:cNvSpPr>
          <p:nvPr/>
        </p:nvSpPr>
        <p:spPr>
          <a:xfrm>
            <a:off x="838200" y="5372100"/>
            <a:ext cx="7467601" cy="80718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1" kern="1200"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spcBef>
                <a:spcPts val="1200"/>
              </a:spcBef>
            </a:pPr>
            <a:endParaRPr lang="en-US" b="0" dirty="0">
              <a:solidFill>
                <a:schemeClr val="tx1"/>
              </a:solidFill>
            </a:endParaRPr>
          </a:p>
        </p:txBody>
      </p:sp>
    </p:spTree>
    <p:extLst>
      <p:ext uri="{BB962C8B-B14F-4D97-AF65-F5344CB8AC3E}">
        <p14:creationId xmlns:p14="http://schemas.microsoft.com/office/powerpoint/2010/main" val="164012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772400" cy="841375"/>
          </a:xfrm>
        </p:spPr>
        <p:txBody>
          <a:bodyPr/>
          <a:lstStyle/>
          <a:p>
            <a:r>
              <a:rPr lang="en-US" dirty="0" smtClean="0"/>
              <a:t>What Now?</a:t>
            </a:r>
            <a:endParaRPr lang="en-US" dirty="0"/>
          </a:p>
        </p:txBody>
      </p:sp>
      <p:sp>
        <p:nvSpPr>
          <p:cNvPr id="3" name="Subtitle 2"/>
          <p:cNvSpPr>
            <a:spLocks noGrp="1"/>
          </p:cNvSpPr>
          <p:nvPr>
            <p:ph type="subTitle" idx="1"/>
          </p:nvPr>
        </p:nvSpPr>
        <p:spPr>
          <a:xfrm>
            <a:off x="152400" y="1600200"/>
            <a:ext cx="8839200" cy="4568825"/>
          </a:xfrm>
        </p:spPr>
        <p:txBody>
          <a:bodyPr/>
          <a:lstStyle/>
          <a:p>
            <a:pPr marL="514350" indent="-514350" algn="l">
              <a:spcAft>
                <a:spcPts val="2000"/>
              </a:spcAft>
              <a:buFont typeface="+mj-lt"/>
              <a:buAutoNum type="arabicPeriod"/>
            </a:pPr>
            <a:r>
              <a:rPr lang="en-US" b="1" dirty="0" smtClean="0"/>
              <a:t>What You Know? </a:t>
            </a:r>
            <a:r>
              <a:rPr lang="en-US" dirty="0" smtClean="0"/>
              <a:t>Build on what you know! You know a lot!</a:t>
            </a:r>
          </a:p>
          <a:p>
            <a:pPr marL="514350" indent="-514350" algn="l">
              <a:spcAft>
                <a:spcPts val="2000"/>
              </a:spcAft>
              <a:buFont typeface="+mj-lt"/>
              <a:buAutoNum type="arabicPeriod"/>
            </a:pPr>
            <a:r>
              <a:rPr lang="en-US" b="1" dirty="0" smtClean="0"/>
              <a:t>Vision and Leadership</a:t>
            </a:r>
            <a:r>
              <a:rPr lang="en-US" dirty="0" smtClean="0"/>
              <a:t> – What is your vision for a world in which we all have access to the health care we need in our cultural framework?</a:t>
            </a:r>
          </a:p>
          <a:p>
            <a:pPr marL="514350" indent="-514350" algn="l">
              <a:buFont typeface="+mj-lt"/>
              <a:buAutoNum type="arabicPeriod"/>
            </a:pPr>
            <a:r>
              <a:rPr lang="en-US" b="1" dirty="0"/>
              <a:t>Capacity</a:t>
            </a:r>
            <a:r>
              <a:rPr lang="en-US" dirty="0" smtClean="0"/>
              <a:t> – what do you need to add to your current ability to support achieving that vision ?</a:t>
            </a:r>
            <a:endParaRPr lang="en-US" dirty="0"/>
          </a:p>
        </p:txBody>
      </p:sp>
    </p:spTree>
    <p:extLst>
      <p:ext uri="{BB962C8B-B14F-4D97-AF65-F5344CB8AC3E}">
        <p14:creationId xmlns:p14="http://schemas.microsoft.com/office/powerpoint/2010/main" val="74628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4038600"/>
          </a:xfrm>
        </p:spPr>
        <p:txBody>
          <a:bodyPr>
            <a:normAutofit/>
          </a:bodyPr>
          <a:lstStyle/>
          <a:p>
            <a:r>
              <a:rPr lang="en-US" sz="6000" dirty="0" smtClean="0"/>
              <a:t>What Is Your Health Equity Mental Model?</a:t>
            </a:r>
            <a:br>
              <a:rPr lang="en-US" sz="6000" dirty="0" smtClean="0"/>
            </a:br>
            <a:r>
              <a:rPr lang="en-US" sz="6000" dirty="0" smtClean="0"/>
              <a:t/>
            </a:r>
            <a:br>
              <a:rPr lang="en-US" sz="6000" dirty="0" smtClean="0"/>
            </a:br>
            <a:r>
              <a:rPr lang="en-US" sz="3600" i="1" dirty="0" smtClean="0"/>
              <a:t>Pages 1 &amp; 2</a:t>
            </a:r>
            <a:endParaRPr lang="en-US" sz="3600" i="1" dirty="0"/>
          </a:p>
        </p:txBody>
      </p:sp>
    </p:spTree>
    <p:extLst>
      <p:ext uri="{BB962C8B-B14F-4D97-AF65-F5344CB8AC3E}">
        <p14:creationId xmlns:p14="http://schemas.microsoft.com/office/powerpoint/2010/main" val="56567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990600"/>
            <a:ext cx="7696200" cy="5081587"/>
          </a:xfrm>
        </p:spPr>
        <p:txBody>
          <a:bodyPr/>
          <a:lstStyle/>
          <a:p>
            <a:pPr algn="ctr"/>
            <a:r>
              <a:rPr lang="en-US" sz="6000" dirty="0" smtClean="0"/>
              <a:t>*Advancing Health Equity</a:t>
            </a:r>
          </a:p>
          <a:p>
            <a:pPr algn="ctr"/>
            <a:r>
              <a:rPr lang="en-US" sz="6000" dirty="0" smtClean="0"/>
              <a:t>*Diversity, Equity and Inclusion Change Agent Framework</a:t>
            </a:r>
          </a:p>
          <a:p>
            <a:pPr algn="ctr"/>
            <a:r>
              <a:rPr lang="en-US" sz="2800" i="1" dirty="0" smtClean="0"/>
              <a:t>Additional Handout</a:t>
            </a:r>
            <a:endParaRPr lang="en-US" sz="6000" i="1" dirty="0"/>
          </a:p>
        </p:txBody>
      </p:sp>
    </p:spTree>
    <p:extLst>
      <p:ext uri="{BB962C8B-B14F-4D97-AF65-F5344CB8AC3E}">
        <p14:creationId xmlns:p14="http://schemas.microsoft.com/office/powerpoint/2010/main" val="278157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63"/>
            <a:ext cx="8229600" cy="1143000"/>
          </a:xfrm>
        </p:spPr>
        <p:txBody>
          <a:bodyPr>
            <a:normAutofit fontScale="90000"/>
          </a:bodyPr>
          <a:lstStyle/>
          <a:p>
            <a:r>
              <a:rPr lang="en-US" b="1" dirty="0" smtClean="0">
                <a:solidFill>
                  <a:srgbClr val="92D050"/>
                </a:solidFill>
              </a:rPr>
              <a:t>Increase Awareness and Knowledge</a:t>
            </a:r>
            <a:endParaRPr lang="en-US" b="1" dirty="0">
              <a:solidFill>
                <a:srgbClr val="92D050"/>
              </a:solidFill>
            </a:endParaRPr>
          </a:p>
        </p:txBody>
      </p:sp>
      <p:sp>
        <p:nvSpPr>
          <p:cNvPr id="3" name="Content Placeholder 2"/>
          <p:cNvSpPr>
            <a:spLocks noGrp="1"/>
          </p:cNvSpPr>
          <p:nvPr>
            <p:ph idx="1"/>
          </p:nvPr>
        </p:nvSpPr>
        <p:spPr>
          <a:xfrm>
            <a:off x="533400" y="1447800"/>
            <a:ext cx="8229600" cy="4525963"/>
          </a:xfrm>
        </p:spPr>
        <p:txBody>
          <a:bodyPr/>
          <a:lstStyle/>
          <a:p>
            <a:pPr>
              <a:buFont typeface="Wingdings" panose="05000000000000000000" pitchFamily="2" charset="2"/>
              <a:buChar char="§"/>
            </a:pPr>
            <a:r>
              <a:rPr lang="en-US" sz="2800" dirty="0" smtClean="0"/>
              <a:t>Cultural Identity</a:t>
            </a:r>
          </a:p>
          <a:p>
            <a:pPr>
              <a:buFont typeface="Wingdings" panose="05000000000000000000" pitchFamily="2" charset="2"/>
              <a:buChar char="§"/>
            </a:pPr>
            <a:r>
              <a:rPr lang="en-US" sz="2800" dirty="0" smtClean="0"/>
              <a:t>Cultural Perspective</a:t>
            </a:r>
          </a:p>
          <a:p>
            <a:pPr>
              <a:buFont typeface="Wingdings" panose="05000000000000000000" pitchFamily="2" charset="2"/>
              <a:buChar char="§"/>
            </a:pPr>
            <a:r>
              <a:rPr lang="en-US" sz="2800" dirty="0" smtClean="0"/>
              <a:t>Systemic Advantage and Disadvantage</a:t>
            </a:r>
          </a:p>
          <a:p>
            <a:pPr>
              <a:buFont typeface="Wingdings" panose="05000000000000000000" pitchFamily="2" charset="2"/>
              <a:buChar char="§"/>
            </a:pPr>
            <a:r>
              <a:rPr lang="en-US" sz="2800" dirty="0" smtClean="0"/>
              <a:t>Bias</a:t>
            </a:r>
          </a:p>
          <a:p>
            <a:pPr>
              <a:buFont typeface="Wingdings" panose="05000000000000000000" pitchFamily="2" charset="2"/>
              <a:buChar char="§"/>
            </a:pPr>
            <a:r>
              <a:rPr lang="en-US" sz="2800" dirty="0" smtClean="0"/>
              <a:t>Cultural Differences</a:t>
            </a:r>
          </a:p>
          <a:p>
            <a:pPr>
              <a:buFont typeface="Wingdings" panose="05000000000000000000" pitchFamily="2" charset="2"/>
              <a:buChar char="§"/>
            </a:pPr>
            <a:r>
              <a:rPr lang="en-US" sz="2800" dirty="0" smtClean="0"/>
              <a:t>Impacts of Systemic Advantage and Disadvantage</a:t>
            </a:r>
          </a:p>
          <a:p>
            <a:pPr>
              <a:buFont typeface="Wingdings" panose="05000000000000000000" pitchFamily="2" charset="2"/>
              <a:buChar char="§"/>
            </a:pPr>
            <a:r>
              <a:rPr lang="en-US" sz="2800" dirty="0" smtClean="0"/>
              <a:t>Empathy</a:t>
            </a:r>
          </a:p>
          <a:p>
            <a:pPr>
              <a:buFont typeface="Wingdings" panose="05000000000000000000" pitchFamily="2" charset="2"/>
              <a:buChar char="§"/>
            </a:pPr>
            <a:r>
              <a:rPr lang="en-US" sz="2800" dirty="0" smtClean="0"/>
              <a:t>Culturally Bound Policies and Practices</a:t>
            </a:r>
          </a:p>
          <a:p>
            <a:pPr>
              <a:buFont typeface="Wingdings" panose="05000000000000000000" pitchFamily="2" charset="2"/>
              <a:buChar char="§"/>
            </a:pPr>
            <a:r>
              <a:rPr lang="en-US" sz="2800" dirty="0" smtClean="0"/>
              <a:t>Cycle of Bias Socialization</a:t>
            </a:r>
          </a:p>
        </p:txBody>
      </p:sp>
    </p:spTree>
    <p:extLst>
      <p:ext uri="{BB962C8B-B14F-4D97-AF65-F5344CB8AC3E}">
        <p14:creationId xmlns:p14="http://schemas.microsoft.com/office/powerpoint/2010/main" val="426111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b="1" dirty="0" smtClean="0">
                <a:solidFill>
                  <a:srgbClr val="FF0000"/>
                </a:solidFill>
              </a:rPr>
              <a:t>Take Action and Change Behavior</a:t>
            </a:r>
            <a:endParaRPr lang="en-US" b="1" dirty="0">
              <a:solidFill>
                <a:srgbClr val="FF0000"/>
              </a:solidFill>
            </a:endParaRPr>
          </a:p>
        </p:txBody>
      </p:sp>
      <p:sp>
        <p:nvSpPr>
          <p:cNvPr id="3" name="Content Placeholder 2"/>
          <p:cNvSpPr>
            <a:spLocks noGrp="1"/>
          </p:cNvSpPr>
          <p:nvPr>
            <p:ph idx="1"/>
          </p:nvPr>
        </p:nvSpPr>
        <p:spPr>
          <a:xfrm>
            <a:off x="457200" y="1295400"/>
            <a:ext cx="8229600" cy="4830763"/>
          </a:xfrm>
        </p:spPr>
        <p:txBody>
          <a:bodyPr/>
          <a:lstStyle/>
          <a:p>
            <a:pPr>
              <a:buFont typeface="Wingdings" panose="05000000000000000000" pitchFamily="2" charset="2"/>
              <a:buChar char="§"/>
            </a:pPr>
            <a:r>
              <a:rPr lang="en-US" sz="2800" dirty="0" smtClean="0"/>
              <a:t>Change Mindset and Behavior</a:t>
            </a:r>
          </a:p>
          <a:p>
            <a:pPr>
              <a:buFont typeface="Wingdings" panose="05000000000000000000" pitchFamily="2" charset="2"/>
              <a:buChar char="§"/>
            </a:pPr>
            <a:r>
              <a:rPr lang="en-US" sz="2800" dirty="0" smtClean="0"/>
              <a:t>Comfortable With Discomfort</a:t>
            </a:r>
          </a:p>
          <a:p>
            <a:pPr>
              <a:buFont typeface="Wingdings" panose="05000000000000000000" pitchFamily="2" charset="2"/>
              <a:buChar char="§"/>
            </a:pPr>
            <a:r>
              <a:rPr lang="en-US" sz="2800" dirty="0" smtClean="0"/>
              <a:t>Flexible</a:t>
            </a:r>
          </a:p>
          <a:p>
            <a:pPr>
              <a:buFont typeface="Wingdings" panose="05000000000000000000" pitchFamily="2" charset="2"/>
              <a:buChar char="§"/>
            </a:pPr>
            <a:r>
              <a:rPr lang="en-US" sz="2800" dirty="0" smtClean="0"/>
              <a:t>Interrupt Bias</a:t>
            </a:r>
          </a:p>
          <a:p>
            <a:pPr>
              <a:buFont typeface="Wingdings" panose="05000000000000000000" pitchFamily="2" charset="2"/>
              <a:buChar char="§"/>
            </a:pPr>
            <a:r>
              <a:rPr lang="en-US" sz="2800" dirty="0" smtClean="0"/>
              <a:t>Engaging Others</a:t>
            </a:r>
          </a:p>
          <a:p>
            <a:pPr>
              <a:buFont typeface="Wingdings" panose="05000000000000000000" pitchFamily="2" charset="2"/>
              <a:buChar char="§"/>
            </a:pPr>
            <a:r>
              <a:rPr lang="en-US" sz="2800" dirty="0" smtClean="0"/>
              <a:t>Difficult Conversations</a:t>
            </a:r>
          </a:p>
          <a:p>
            <a:pPr>
              <a:buFont typeface="Wingdings" panose="05000000000000000000" pitchFamily="2" charset="2"/>
              <a:buChar char="§"/>
            </a:pPr>
            <a:r>
              <a:rPr lang="en-US" sz="2800" dirty="0" smtClean="0"/>
              <a:t>Group Behavior Change</a:t>
            </a:r>
          </a:p>
          <a:p>
            <a:pPr>
              <a:buFont typeface="Wingdings" panose="05000000000000000000" pitchFamily="2" charset="2"/>
              <a:buChar char="§"/>
            </a:pPr>
            <a:r>
              <a:rPr lang="en-US" sz="2800" dirty="0" smtClean="0"/>
              <a:t>Policy Change</a:t>
            </a:r>
          </a:p>
          <a:p>
            <a:pPr>
              <a:buFont typeface="Wingdings" panose="05000000000000000000" pitchFamily="2" charset="2"/>
              <a:buChar char="§"/>
            </a:pPr>
            <a:r>
              <a:rPr lang="en-US" sz="2800" dirty="0" smtClean="0"/>
              <a:t>Cycle of Change &amp; Building Alliances Across Differences</a:t>
            </a:r>
            <a:endParaRPr lang="en-US" sz="2800" dirty="0"/>
          </a:p>
        </p:txBody>
      </p:sp>
    </p:spTree>
    <p:extLst>
      <p:ext uri="{BB962C8B-B14F-4D97-AF65-F5344CB8AC3E}">
        <p14:creationId xmlns:p14="http://schemas.microsoft.com/office/powerpoint/2010/main" val="14922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Systems and Power Analysis and Systems Change</a:t>
            </a:r>
            <a:endParaRPr lang="en-US" dirty="0"/>
          </a:p>
        </p:txBody>
      </p:sp>
      <p:sp>
        <p:nvSpPr>
          <p:cNvPr id="3" name="Content Placeholder 2"/>
          <p:cNvSpPr>
            <a:spLocks noGrp="1"/>
          </p:cNvSpPr>
          <p:nvPr>
            <p:ph idx="1"/>
          </p:nvPr>
        </p:nvSpPr>
        <p:spPr>
          <a:xfrm>
            <a:off x="457200" y="2362200"/>
            <a:ext cx="8229600" cy="3763963"/>
          </a:xfrm>
        </p:spPr>
        <p:txBody>
          <a:bodyPr/>
          <a:lstStyle/>
          <a:p>
            <a:pPr>
              <a:buFont typeface="Wingdings" panose="05000000000000000000" pitchFamily="2" charset="2"/>
              <a:buChar char="§"/>
            </a:pPr>
            <a:r>
              <a:rPr lang="en-US" dirty="0" smtClean="0"/>
              <a:t>Power Analysis</a:t>
            </a:r>
          </a:p>
          <a:p>
            <a:pPr>
              <a:buFont typeface="Wingdings" panose="05000000000000000000" pitchFamily="2" charset="2"/>
              <a:buChar char="§"/>
            </a:pPr>
            <a:r>
              <a:rPr lang="en-US" dirty="0" smtClean="0"/>
              <a:t>Systems Thinking</a:t>
            </a:r>
          </a:p>
          <a:p>
            <a:pPr>
              <a:buFont typeface="Wingdings" panose="05000000000000000000" pitchFamily="2" charset="2"/>
              <a:buChar char="§"/>
            </a:pPr>
            <a:r>
              <a:rPr lang="en-US" dirty="0" smtClean="0"/>
              <a:t>Systems Analysis</a:t>
            </a:r>
          </a:p>
          <a:p>
            <a:pPr>
              <a:buFont typeface="Wingdings" panose="05000000000000000000" pitchFamily="2" charset="2"/>
              <a:buChar char="§"/>
            </a:pPr>
            <a:r>
              <a:rPr lang="en-US" dirty="0" smtClean="0"/>
              <a:t>Systemic Exclusion</a:t>
            </a:r>
          </a:p>
          <a:p>
            <a:pPr>
              <a:buFont typeface="Wingdings" panose="05000000000000000000" pitchFamily="2" charset="2"/>
              <a:buChar char="§"/>
            </a:pPr>
            <a:r>
              <a:rPr lang="en-US" dirty="0" smtClean="0"/>
              <a:t>Systemic Change</a:t>
            </a:r>
          </a:p>
          <a:p>
            <a:pPr>
              <a:buFont typeface="Wingdings" panose="05000000000000000000" pitchFamily="2" charset="2"/>
              <a:buChar char="§"/>
            </a:pPr>
            <a:r>
              <a:rPr lang="en-US" dirty="0" smtClean="0"/>
              <a:t>Applying A Systems Change Analysis</a:t>
            </a:r>
            <a:endParaRPr lang="en-US" dirty="0"/>
          </a:p>
        </p:txBody>
      </p:sp>
    </p:spTree>
    <p:extLst>
      <p:ext uri="{BB962C8B-B14F-4D97-AF65-F5344CB8AC3E}">
        <p14:creationId xmlns:p14="http://schemas.microsoft.com/office/powerpoint/2010/main" val="248192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4525963"/>
          </a:xfrm>
        </p:spPr>
        <p:txBody>
          <a:bodyPr/>
          <a:lstStyle/>
          <a:p>
            <a:pPr>
              <a:spcBef>
                <a:spcPts val="0"/>
              </a:spcBef>
              <a:spcAft>
                <a:spcPts val="4000"/>
              </a:spcAft>
              <a:buFont typeface="Wingdings" panose="05000000000000000000" pitchFamily="2" charset="2"/>
              <a:buChar char="§"/>
            </a:pPr>
            <a:r>
              <a:rPr lang="en-US" dirty="0" smtClean="0"/>
              <a:t>What do you think?</a:t>
            </a:r>
          </a:p>
          <a:p>
            <a:pPr>
              <a:spcBef>
                <a:spcPts val="0"/>
              </a:spcBef>
              <a:spcAft>
                <a:spcPts val="4000"/>
              </a:spcAft>
              <a:buFont typeface="Wingdings" panose="05000000000000000000" pitchFamily="2" charset="2"/>
              <a:buChar char="§"/>
            </a:pPr>
            <a:r>
              <a:rPr lang="en-US" dirty="0" smtClean="0"/>
              <a:t>What did you learn?</a:t>
            </a:r>
          </a:p>
          <a:p>
            <a:pPr>
              <a:spcBef>
                <a:spcPts val="0"/>
              </a:spcBef>
              <a:spcAft>
                <a:spcPts val="4000"/>
              </a:spcAft>
              <a:buFont typeface="Wingdings" panose="05000000000000000000" pitchFamily="2" charset="2"/>
              <a:buChar char="§"/>
            </a:pPr>
            <a:r>
              <a:rPr lang="en-US" dirty="0" smtClean="0"/>
              <a:t>What are your next steps towards </a:t>
            </a:r>
            <a:r>
              <a:rPr lang="en-US" dirty="0" err="1" smtClean="0"/>
              <a:t>achiving</a:t>
            </a:r>
            <a:r>
              <a:rPr lang="en-US" dirty="0" smtClean="0"/>
              <a:t> your Health Equity vision?</a:t>
            </a:r>
          </a:p>
          <a:p>
            <a:pPr>
              <a:buFont typeface="Wingdings" panose="05000000000000000000" pitchFamily="2" charset="2"/>
              <a:buChar char="§"/>
            </a:pPr>
            <a:r>
              <a:rPr lang="en-US" dirty="0" smtClean="0"/>
              <a:t>What are your very next steps (next six months) in building your ability over the next five years to work yourself and with others to achieve your vision for health equity</a:t>
            </a:r>
            <a:endParaRPr lang="en-US" dirty="0"/>
          </a:p>
        </p:txBody>
      </p:sp>
    </p:spTree>
    <p:extLst>
      <p:ext uri="{BB962C8B-B14F-4D97-AF65-F5344CB8AC3E}">
        <p14:creationId xmlns:p14="http://schemas.microsoft.com/office/powerpoint/2010/main" val="362709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914400"/>
            <a:ext cx="7607440" cy="762001"/>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4400" b="1" kern="1200"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t>THANK YOU!</a:t>
            </a:r>
          </a:p>
        </p:txBody>
      </p:sp>
      <p:sp>
        <p:nvSpPr>
          <p:cNvPr id="6" name="Rectangle 5"/>
          <p:cNvSpPr/>
          <p:nvPr/>
        </p:nvSpPr>
        <p:spPr>
          <a:xfrm>
            <a:off x="381000" y="2209800"/>
            <a:ext cx="8305800" cy="5601533"/>
          </a:xfrm>
          <a:prstGeom prst="rect">
            <a:avLst/>
          </a:prstGeom>
        </p:spPr>
        <p:txBody>
          <a:bodyPr wrap="square">
            <a:spAutoFit/>
          </a:bodyPr>
          <a:lstStyle/>
          <a:p>
            <a:pPr>
              <a:spcAft>
                <a:spcPts val="1200"/>
              </a:spcAft>
            </a:pPr>
            <a:r>
              <a:rPr lang="en-US" sz="2500" dirty="0" smtClean="0">
                <a:latin typeface="Open Sans" panose="020B0604020202020204" charset="0"/>
                <a:ea typeface="Open Sans" panose="020B0604020202020204" charset="0"/>
                <a:cs typeface="Open Sans" panose="020B0604020202020204" charset="0"/>
              </a:rPr>
              <a:t>You can contact me at </a:t>
            </a:r>
            <a:r>
              <a:rPr lang="en-US" sz="2500" dirty="0" smtClean="0">
                <a:latin typeface="Open Sans" panose="020B0604020202020204" charset="0"/>
                <a:ea typeface="Open Sans" panose="020B0604020202020204" charset="0"/>
                <a:cs typeface="Open Sans" panose="020B0604020202020204" charset="0"/>
                <a:hlinkClick r:id="rId2"/>
              </a:rPr>
              <a:t>cjones@nonprofitoregon.org</a:t>
            </a:r>
            <a:endParaRPr lang="en-US" sz="2500" dirty="0" smtClean="0">
              <a:latin typeface="Open Sans" panose="020B0604020202020204" charset="0"/>
              <a:ea typeface="Open Sans" panose="020B0604020202020204" charset="0"/>
              <a:cs typeface="Open Sans" panose="020B0604020202020204" charset="0"/>
            </a:endParaRPr>
          </a:p>
          <a:p>
            <a:pPr>
              <a:spcAft>
                <a:spcPts val="1200"/>
              </a:spcAft>
            </a:pPr>
            <a:endParaRPr lang="en-US" sz="2500" dirty="0" smtClean="0">
              <a:latin typeface="Open Sans" panose="020B0604020202020204" charset="0"/>
              <a:ea typeface="Open Sans" panose="020B0604020202020204" charset="0"/>
              <a:cs typeface="Open Sans" panose="020B0604020202020204" charset="0"/>
            </a:endParaRPr>
          </a:p>
          <a:p>
            <a:pPr>
              <a:spcAft>
                <a:spcPts val="1200"/>
              </a:spcAft>
            </a:pPr>
            <a:r>
              <a:rPr lang="en-US" sz="2500" dirty="0" smtClean="0">
                <a:latin typeface="Open Sans" panose="020B0604020202020204" charset="0"/>
                <a:ea typeface="Open Sans" panose="020B0604020202020204" charset="0"/>
                <a:cs typeface="Open Sans" panose="020B0604020202020204" charset="0"/>
              </a:rPr>
              <a:t>Or 503-239-4001 x113 (Janelle can set up a phone appointment)</a:t>
            </a:r>
          </a:p>
          <a:p>
            <a:pPr>
              <a:spcAft>
                <a:spcPts val="1200"/>
              </a:spcAft>
            </a:pPr>
            <a:endParaRPr lang="en-US" sz="2500" dirty="0">
              <a:latin typeface="Open Sans" panose="020B0604020202020204" charset="0"/>
              <a:ea typeface="Open Sans" panose="020B0604020202020204" charset="0"/>
              <a:cs typeface="Open Sans" panose="020B0604020202020204" charset="0"/>
            </a:endParaRPr>
          </a:p>
          <a:p>
            <a:pPr>
              <a:spcAft>
                <a:spcPts val="1200"/>
              </a:spcAft>
            </a:pPr>
            <a:r>
              <a:rPr lang="en-US" sz="2500" dirty="0" smtClean="0">
                <a:latin typeface="Open Sans" panose="020B0604020202020204" charset="0"/>
                <a:ea typeface="Open Sans" panose="020B0604020202020204" charset="0"/>
                <a:cs typeface="Open Sans" panose="020B0604020202020204" charset="0"/>
              </a:rPr>
              <a:t>Visit our webpage at </a:t>
            </a:r>
            <a:r>
              <a:rPr lang="en-US" sz="2500" dirty="0" smtClean="0">
                <a:latin typeface="Open Sans" panose="020B0604020202020204" charset="0"/>
                <a:ea typeface="Open Sans" panose="020B0604020202020204" charset="0"/>
                <a:cs typeface="Open Sans" panose="020B0604020202020204" charset="0"/>
                <a:hlinkClick r:id="rId3"/>
              </a:rPr>
              <a:t>www.NonprofitOregon.org</a:t>
            </a:r>
            <a:endParaRPr lang="en-US" sz="2500" dirty="0" smtClean="0">
              <a:latin typeface="Open Sans" panose="020B0604020202020204" charset="0"/>
              <a:ea typeface="Open Sans" panose="020B0604020202020204" charset="0"/>
              <a:cs typeface="Open Sans" panose="020B0604020202020204" charset="0"/>
            </a:endParaRPr>
          </a:p>
          <a:p>
            <a:pPr>
              <a:spcAft>
                <a:spcPts val="1200"/>
              </a:spcAft>
            </a:pPr>
            <a:endParaRPr lang="en-US" sz="2500" dirty="0" smtClean="0">
              <a:latin typeface="Open Sans" panose="020B0604020202020204" charset="0"/>
              <a:ea typeface="Open Sans" panose="020B0604020202020204" charset="0"/>
              <a:cs typeface="Open Sans" panose="020B0604020202020204" charset="0"/>
            </a:endParaRPr>
          </a:p>
          <a:p>
            <a:pPr>
              <a:spcAft>
                <a:spcPts val="1200"/>
              </a:spcAft>
            </a:pPr>
            <a:endParaRPr lang="en-US" sz="2500" dirty="0" smtClean="0">
              <a:latin typeface="Open Sans" panose="020B0604020202020204" charset="0"/>
              <a:ea typeface="Open Sans" panose="020B0604020202020204" charset="0"/>
              <a:cs typeface="Open Sans" panose="020B0604020202020204" charset="0"/>
            </a:endParaRPr>
          </a:p>
          <a:p>
            <a:pPr>
              <a:spcAft>
                <a:spcPts val="1200"/>
              </a:spcAft>
            </a:pPr>
            <a:endParaRPr lang="en-US" sz="2500" dirty="0">
              <a:latin typeface="Open Sans" panose="020B0604020202020204" charset="0"/>
              <a:ea typeface="Open Sans" panose="020B0604020202020204" charset="0"/>
              <a:cs typeface="Open Sans" panose="020B0604020202020204" charset="0"/>
            </a:endParaRPr>
          </a:p>
          <a:p>
            <a:pPr>
              <a:spcAft>
                <a:spcPts val="1200"/>
              </a:spcAft>
            </a:pPr>
            <a:endParaRPr lang="en-US" sz="2500" dirty="0">
              <a:latin typeface="Open Sans" panose="020B0604020202020204" charset="0"/>
              <a:ea typeface="Open Sans" panose="020B0604020202020204" charset="0"/>
              <a:cs typeface="Open Sans" panose="020B0604020202020204" charset="0"/>
            </a:endParaRPr>
          </a:p>
          <a:p>
            <a:pPr>
              <a:spcAft>
                <a:spcPts val="1200"/>
              </a:spcAft>
            </a:pPr>
            <a:endParaRPr lang="en-US" dirty="0"/>
          </a:p>
        </p:txBody>
      </p:sp>
    </p:spTree>
    <p:extLst>
      <p:ext uri="{BB962C8B-B14F-4D97-AF65-F5344CB8AC3E}">
        <p14:creationId xmlns:p14="http://schemas.microsoft.com/office/powerpoint/2010/main" val="171359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5015</TotalTime>
  <Words>284</Words>
  <Application>Microsoft Office PowerPoint</Application>
  <PresentationFormat>On-screen Show (4:3)</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Open Sans</vt:lpstr>
      <vt:lpstr>Calibri</vt:lpstr>
      <vt:lpstr>Wingdings</vt:lpstr>
      <vt:lpstr>Arial</vt:lpstr>
      <vt:lpstr>Office Theme</vt:lpstr>
      <vt:lpstr>PowerPoint Presentation</vt:lpstr>
      <vt:lpstr>What Now?</vt:lpstr>
      <vt:lpstr>What Is Your Health Equity Mental Model?  Pages 1 &amp; 2</vt:lpstr>
      <vt:lpstr>PowerPoint Presentation</vt:lpstr>
      <vt:lpstr>Increase Awareness and Knowledge</vt:lpstr>
      <vt:lpstr>Take Action and Change Behavior</vt:lpstr>
      <vt:lpstr>Systems and Power Analysis and Systems Change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Ramos</dc:creator>
  <cp:lastModifiedBy>PADGETT Jane</cp:lastModifiedBy>
  <cp:revision>93</cp:revision>
  <cp:lastPrinted>2016-03-21T19:01:38Z</cp:lastPrinted>
  <dcterms:created xsi:type="dcterms:W3CDTF">2015-07-06T16:51:06Z</dcterms:created>
  <dcterms:modified xsi:type="dcterms:W3CDTF">2016-05-26T14:53:12Z</dcterms:modified>
</cp:coreProperties>
</file>