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9" r:id="rId12"/>
    <p:sldId id="260" r:id="rId13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89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3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500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36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69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50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59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4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807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8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B378-99A0-4E9B-8A19-5D91CD4FA8D9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EDFE0-4A03-40E5-9638-2612BBC15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9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Saint </a:t>
            </a:r>
            <a:r>
              <a:rPr lang="en-US" dirty="0" err="1" smtClean="0"/>
              <a:t>Alphonsus</a:t>
            </a:r>
            <a:r>
              <a:rPr lang="en-US" dirty="0"/>
              <a:t>-</a:t>
            </a:r>
            <a:r>
              <a:rPr lang="en-US" dirty="0" smtClean="0"/>
              <a:t>Ontario Community Health Needs Assessment (CHNA) 2014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105400"/>
            <a:ext cx="6172200" cy="14478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 smtClean="0"/>
              <a:t>Tony Fisk</a:t>
            </a:r>
          </a:p>
          <a:p>
            <a:pPr algn="l"/>
            <a:r>
              <a:rPr lang="en-US" dirty="0" smtClean="0"/>
              <a:t>Manager, Community Services</a:t>
            </a:r>
          </a:p>
          <a:p>
            <a:pPr algn="l"/>
            <a:r>
              <a:rPr lang="en-US" dirty="0" smtClean="0"/>
              <a:t>Saint </a:t>
            </a:r>
            <a:r>
              <a:rPr lang="en-US" dirty="0" err="1" smtClean="0"/>
              <a:t>Alphonsus</a:t>
            </a:r>
            <a:r>
              <a:rPr lang="en-US" dirty="0" smtClean="0"/>
              <a:t> Regional Medical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878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Population statistics from other sources: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Worsening poverty figures</a:t>
            </a:r>
          </a:p>
          <a:p>
            <a:r>
              <a:rPr lang="en-US" dirty="0" smtClean="0"/>
              <a:t>Improving graduation rates!</a:t>
            </a:r>
          </a:p>
          <a:p>
            <a:r>
              <a:rPr lang="en-US" dirty="0" smtClean="0"/>
              <a:t>Obesity/diabetes </a:t>
            </a:r>
          </a:p>
          <a:p>
            <a:r>
              <a:rPr lang="en-US" dirty="0" smtClean="0"/>
              <a:t>Smoking, substance use </a:t>
            </a:r>
          </a:p>
          <a:p>
            <a:r>
              <a:rPr lang="en-US" dirty="0" smtClean="0"/>
              <a:t>Heart disease, cancer</a:t>
            </a:r>
          </a:p>
          <a:p>
            <a:r>
              <a:rPr lang="en-US" dirty="0" smtClean="0"/>
              <a:t>Accidental death </a:t>
            </a:r>
          </a:p>
          <a:p>
            <a:r>
              <a:rPr lang="en-US" dirty="0" smtClean="0"/>
              <a:t>Alzheimer’s disease</a:t>
            </a:r>
          </a:p>
          <a:p>
            <a:r>
              <a:rPr lang="en-US" dirty="0" smtClean="0"/>
              <a:t>Child abuse </a:t>
            </a:r>
            <a:r>
              <a:rPr lang="en-US" smtClean="0"/>
              <a:t>and violence</a:t>
            </a:r>
            <a:endParaRPr lang="en-US" dirty="0" smtClean="0"/>
          </a:p>
          <a:p>
            <a:r>
              <a:rPr lang="en-US" dirty="0" smtClean="0"/>
              <a:t>Behavioral health, Teen </a:t>
            </a:r>
            <a:r>
              <a:rPr lang="en-US" dirty="0"/>
              <a:t>suicide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45706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/>
              <a:t>Community and Board </a:t>
            </a:r>
            <a:r>
              <a:rPr lang="en-US" dirty="0" smtClean="0"/>
              <a:t>approvals</a:t>
            </a:r>
          </a:p>
          <a:p>
            <a:r>
              <a:rPr lang="en-US" dirty="0" smtClean="0"/>
              <a:t>Identify what we CAN’T address</a:t>
            </a:r>
          </a:p>
          <a:p>
            <a:r>
              <a:rPr lang="en-US" dirty="0" smtClean="0"/>
              <a:t>Prioritize what we CAN address</a:t>
            </a:r>
          </a:p>
          <a:p>
            <a:r>
              <a:rPr lang="en-US"/>
              <a:t>Form Implementation </a:t>
            </a:r>
            <a:r>
              <a:rPr lang="en-US" smtClean="0"/>
              <a:t>Plan</a:t>
            </a:r>
            <a:endParaRPr lang="en-US" dirty="0" smtClean="0"/>
          </a:p>
          <a:p>
            <a:r>
              <a:rPr lang="en-US" dirty="0" smtClean="0"/>
              <a:t>Publish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082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41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CHNA?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dirty="0" smtClean="0"/>
              <a:t>very 3 years</a:t>
            </a:r>
          </a:p>
          <a:p>
            <a:r>
              <a:rPr lang="en-US" dirty="0" smtClean="0"/>
              <a:t>Linked to Tax-Exempt Status</a:t>
            </a:r>
          </a:p>
          <a:p>
            <a:r>
              <a:rPr lang="en-US" dirty="0" smtClean="0"/>
              <a:t>Informs strategic plan, formal implementation strategy</a:t>
            </a:r>
          </a:p>
          <a:p>
            <a:r>
              <a:rPr lang="en-US" dirty="0" smtClean="0"/>
              <a:t>Opportunity for our surrounding communities to have a voice*</a:t>
            </a:r>
          </a:p>
          <a:p>
            <a:r>
              <a:rPr lang="en-US" dirty="0" smtClean="0"/>
              <a:t>Population data from a variety of primary and secondary sources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880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9753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Intercept surveys (United Way of Treasure Valley)</a:t>
            </a:r>
          </a:p>
          <a:p>
            <a:pPr lvl="1"/>
            <a:r>
              <a:rPr lang="en-US" dirty="0" smtClean="0"/>
              <a:t>Target surveys – low income, language barriers, children, seniors, Medicaid gap</a:t>
            </a:r>
          </a:p>
          <a:p>
            <a:pPr lvl="1"/>
            <a:r>
              <a:rPr lang="en-US" dirty="0" smtClean="0"/>
              <a:t>Five Counties: Malheur, Payette, Gem, N. Canyon*, Washington</a:t>
            </a:r>
          </a:p>
          <a:p>
            <a:pPr lvl="1"/>
            <a:r>
              <a:rPr lang="en-US" dirty="0" smtClean="0"/>
              <a:t>General Community surveys</a:t>
            </a:r>
          </a:p>
          <a:p>
            <a:pPr lvl="2"/>
            <a:r>
              <a:rPr lang="en-US" dirty="0" smtClean="0"/>
              <a:t>Community events, meetings, groups</a:t>
            </a:r>
          </a:p>
          <a:p>
            <a:pPr lvl="2"/>
            <a:r>
              <a:rPr lang="en-US" dirty="0" smtClean="0"/>
              <a:t>Targeted low-income, families with children</a:t>
            </a:r>
          </a:p>
          <a:p>
            <a:pPr lvl="1"/>
            <a:r>
              <a:rPr lang="en-US" dirty="0" smtClean="0"/>
              <a:t>Community expert surveys</a:t>
            </a:r>
          </a:p>
          <a:p>
            <a:pPr lvl="2"/>
            <a:r>
              <a:rPr lang="en-US" dirty="0" smtClean="0"/>
              <a:t>Teachers, counselors, providers, community agencies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Four areas of focus:</a:t>
            </a:r>
          </a:p>
          <a:p>
            <a:pPr lvl="1"/>
            <a:r>
              <a:rPr lang="en-US" dirty="0"/>
              <a:t>Success in Education</a:t>
            </a:r>
          </a:p>
          <a:p>
            <a:pPr lvl="1"/>
            <a:r>
              <a:rPr lang="en-US" dirty="0"/>
              <a:t>Living Healthy Lives</a:t>
            </a:r>
          </a:p>
          <a:p>
            <a:pPr lvl="1"/>
            <a:r>
              <a:rPr lang="en-US" dirty="0"/>
              <a:t>Financial Stability	</a:t>
            </a:r>
          </a:p>
          <a:p>
            <a:pPr lvl="1"/>
            <a:r>
              <a:rPr lang="en-US" dirty="0"/>
              <a:t>Basic </a:t>
            </a:r>
            <a:r>
              <a:rPr lang="en-US" dirty="0" smtClean="0"/>
              <a:t>Services</a:t>
            </a:r>
          </a:p>
          <a:p>
            <a:r>
              <a:rPr lang="en-US" dirty="0" smtClean="0"/>
              <a:t>Demographic Information:</a:t>
            </a:r>
          </a:p>
          <a:p>
            <a:pPr lvl="1"/>
            <a:r>
              <a:rPr lang="en-US" dirty="0" smtClean="0"/>
              <a:t>Family size and structure</a:t>
            </a:r>
          </a:p>
          <a:p>
            <a:pPr lvl="1"/>
            <a:r>
              <a:rPr lang="en-US" dirty="0" smtClean="0"/>
              <a:t>Financial situation</a:t>
            </a:r>
          </a:p>
          <a:p>
            <a:pPr lvl="1"/>
            <a:r>
              <a:rPr lang="en-US" dirty="0" smtClean="0"/>
              <a:t>Health Insurance</a:t>
            </a:r>
          </a:p>
        </p:txBody>
      </p:sp>
    </p:spTree>
    <p:extLst>
      <p:ext uri="{BB962C8B-B14F-4D97-AF65-F5344CB8AC3E}">
        <p14:creationId xmlns:p14="http://schemas.microsoft.com/office/powerpoint/2010/main" val="94127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Findings: Success in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High-quality pre-school programs</a:t>
            </a:r>
          </a:p>
          <a:p>
            <a:r>
              <a:rPr lang="en-US" dirty="0" smtClean="0"/>
              <a:t>Access to tutors</a:t>
            </a:r>
          </a:p>
          <a:p>
            <a:r>
              <a:rPr lang="en-US" dirty="0" smtClean="0"/>
              <a:t>Family/Parental Support*</a:t>
            </a:r>
          </a:p>
          <a:p>
            <a:r>
              <a:rPr lang="en-US" dirty="0" smtClean="0"/>
              <a:t>Highly-trained Teachers</a:t>
            </a:r>
          </a:p>
          <a:p>
            <a:r>
              <a:rPr lang="en-US" dirty="0" smtClean="0"/>
              <a:t>Motivation to recognize importance of education</a:t>
            </a:r>
          </a:p>
          <a:p>
            <a:r>
              <a:rPr lang="en-US" dirty="0" smtClean="0"/>
              <a:t>Getting a high school diploma</a:t>
            </a:r>
          </a:p>
          <a:p>
            <a:r>
              <a:rPr lang="en-US" dirty="0" smtClean="0"/>
              <a:t>Going on to college/technical/trade school</a:t>
            </a:r>
          </a:p>
          <a:p>
            <a:r>
              <a:rPr lang="en-US" dirty="0" smtClean="0"/>
              <a:t>Support outside the classroom – mentors, extra-curricular activities and after school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99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Findings: Living Healthy Lives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Access to low-cost basic healthcare*</a:t>
            </a:r>
          </a:p>
          <a:p>
            <a:r>
              <a:rPr lang="en-US" dirty="0" smtClean="0"/>
              <a:t>Access to low-cost dental and eye care</a:t>
            </a:r>
          </a:p>
          <a:p>
            <a:r>
              <a:rPr lang="en-US" dirty="0" smtClean="0"/>
              <a:t>Low-cost prescriptions</a:t>
            </a:r>
          </a:p>
          <a:p>
            <a:r>
              <a:rPr lang="en-US" dirty="0"/>
              <a:t>Idaho – Insurance gap</a:t>
            </a:r>
            <a:r>
              <a:rPr lang="en-US" dirty="0" smtClean="0"/>
              <a:t>*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Healthy environment</a:t>
            </a:r>
          </a:p>
          <a:p>
            <a:r>
              <a:rPr lang="en-US" dirty="0" smtClean="0"/>
              <a:t>Healthy diet</a:t>
            </a:r>
          </a:p>
          <a:p>
            <a:r>
              <a:rPr lang="en-US" dirty="0" smtClean="0"/>
              <a:t>Having safe relationships</a:t>
            </a:r>
          </a:p>
          <a:p>
            <a:r>
              <a:rPr lang="en-US" dirty="0" smtClean="0"/>
              <a:t>Exercise</a:t>
            </a:r>
          </a:p>
        </p:txBody>
      </p:sp>
    </p:spTree>
    <p:extLst>
      <p:ext uri="{BB962C8B-B14F-4D97-AF65-F5344CB8AC3E}">
        <p14:creationId xmlns:p14="http://schemas.microsoft.com/office/powerpoint/2010/main" val="2875493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Findings: Financial 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Living wage**</a:t>
            </a:r>
          </a:p>
          <a:p>
            <a:r>
              <a:rPr lang="en-US" dirty="0" smtClean="0"/>
              <a:t>Affordable housing</a:t>
            </a:r>
          </a:p>
          <a:p>
            <a:r>
              <a:rPr lang="en-US" dirty="0" smtClean="0"/>
              <a:t>Job training</a:t>
            </a:r>
          </a:p>
          <a:p>
            <a:r>
              <a:rPr lang="en-US" dirty="0" smtClean="0"/>
              <a:t>College/vocational training</a:t>
            </a:r>
          </a:p>
          <a:p>
            <a:r>
              <a:rPr lang="en-US" dirty="0" smtClean="0"/>
              <a:t>Financial education/training</a:t>
            </a:r>
          </a:p>
          <a:p>
            <a:r>
              <a:rPr lang="en-US" dirty="0" smtClean="0"/>
              <a:t>Lower taxes and less government intervention*</a:t>
            </a:r>
          </a:p>
          <a:p>
            <a:r>
              <a:rPr lang="en-US" dirty="0" smtClean="0"/>
              <a:t>Transportation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817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Findings: Basic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Food assistance*</a:t>
            </a:r>
          </a:p>
          <a:p>
            <a:r>
              <a:rPr lang="en-US" dirty="0" smtClean="0"/>
              <a:t>Housing assistance</a:t>
            </a:r>
          </a:p>
          <a:p>
            <a:r>
              <a:rPr lang="en-US" dirty="0" smtClean="0"/>
              <a:t>Basic healthcare services</a:t>
            </a:r>
          </a:p>
          <a:p>
            <a:r>
              <a:rPr lang="en-US" dirty="0" smtClean="0"/>
              <a:t>Emergency shelter, crisis childcare, Elder care, services for those with disabilities</a:t>
            </a:r>
          </a:p>
          <a:p>
            <a:r>
              <a:rPr lang="en-US" dirty="0" smtClean="0"/>
              <a:t>Transportation assistance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416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177 surveys representing 587 people</a:t>
            </a:r>
          </a:p>
          <a:p>
            <a:r>
              <a:rPr lang="en-US" dirty="0"/>
              <a:t>Median household income $</a:t>
            </a:r>
            <a:r>
              <a:rPr lang="en-US" dirty="0" smtClean="0"/>
              <a:t>20,000</a:t>
            </a:r>
          </a:p>
          <a:p>
            <a:r>
              <a:rPr lang="en-US" dirty="0" smtClean="0"/>
              <a:t>Average household size 3.7</a:t>
            </a:r>
          </a:p>
          <a:p>
            <a:r>
              <a:rPr lang="en-US" dirty="0" smtClean="0"/>
              <a:t>Children under 18 = 45% of households</a:t>
            </a:r>
          </a:p>
          <a:p>
            <a:r>
              <a:rPr lang="en-US" dirty="0" smtClean="0"/>
              <a:t>Over 65 = 25% of households</a:t>
            </a:r>
          </a:p>
          <a:p>
            <a:r>
              <a:rPr lang="en-US" dirty="0" smtClean="0"/>
              <a:t>One or more people looking for work but unemployed = 25% of households</a:t>
            </a:r>
          </a:p>
          <a:p>
            <a:r>
              <a:rPr lang="en-US" dirty="0" smtClean="0"/>
              <a:t>Rent/mortgage &gt; 30% of monthly take-home = 40% of households</a:t>
            </a:r>
          </a:p>
          <a:p>
            <a:r>
              <a:rPr lang="en-US" dirty="0" smtClean="0"/>
              <a:t>25% have no insurance </a:t>
            </a:r>
          </a:p>
          <a:p>
            <a:r>
              <a:rPr lang="en-US" dirty="0" smtClean="0"/>
              <a:t>25% do not have a high school diploma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227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402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Saint Alphonsus-Ontario Community Health Needs Assessment (CHNA) 2014 </vt:lpstr>
      <vt:lpstr>What is a CHNA?</vt:lpstr>
      <vt:lpstr>The Process</vt:lpstr>
      <vt:lpstr>The Survey</vt:lpstr>
      <vt:lpstr>Key Findings: Success in Education</vt:lpstr>
      <vt:lpstr>Key Findings: Living Healthy Lives</vt:lpstr>
      <vt:lpstr>Key Findings: Financial Stability</vt:lpstr>
      <vt:lpstr>Key Findings: Basic Services</vt:lpstr>
      <vt:lpstr>Survey Demographics</vt:lpstr>
      <vt:lpstr>Population statistics from other sources:</vt:lpstr>
      <vt:lpstr>Next steps</vt:lpstr>
      <vt:lpstr>Questions</vt:lpstr>
    </vt:vector>
  </TitlesOfParts>
  <Company>Trinity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Saint Alphonsus Community Health Needs Assessment (CHNA) 2014</dc:title>
  <dc:creator>Anthony J. Fisk</dc:creator>
  <cp:lastModifiedBy>Megan Gomeza</cp:lastModifiedBy>
  <cp:revision>17</cp:revision>
  <cp:lastPrinted>2014-05-13T20:44:09Z</cp:lastPrinted>
  <dcterms:created xsi:type="dcterms:W3CDTF">2014-04-21T18:33:14Z</dcterms:created>
  <dcterms:modified xsi:type="dcterms:W3CDTF">2014-05-16T21:32:06Z</dcterms:modified>
</cp:coreProperties>
</file>